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41" r:id="rId1"/>
    <p:sldMasterId id="2147483760" r:id="rId2"/>
  </p:sldMasterIdLst>
  <p:notesMasterIdLst>
    <p:notesMasterId r:id="rId19"/>
  </p:notesMasterIdLst>
  <p:sldIdLst>
    <p:sldId id="682" r:id="rId3"/>
    <p:sldId id="664" r:id="rId4"/>
    <p:sldId id="665" r:id="rId5"/>
    <p:sldId id="666" r:id="rId6"/>
    <p:sldId id="677" r:id="rId7"/>
    <p:sldId id="678" r:id="rId8"/>
    <p:sldId id="667" r:id="rId9"/>
    <p:sldId id="668" r:id="rId10"/>
    <p:sldId id="669" r:id="rId11"/>
    <p:sldId id="670" r:id="rId12"/>
    <p:sldId id="671" r:id="rId13"/>
    <p:sldId id="672" r:id="rId14"/>
    <p:sldId id="679" r:id="rId15"/>
    <p:sldId id="680" r:id="rId16"/>
    <p:sldId id="685" r:id="rId17"/>
    <p:sldId id="684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楷体" pitchFamily="49" charset="-122"/>
      <p:regular r:id="rId24"/>
    </p:embeddedFont>
    <p:embeddedFont>
      <p:font typeface="黑体" pitchFamily="49" charset="-122"/>
      <p:regular r:id="rId25"/>
    </p:embeddedFont>
    <p:embeddedFont>
      <p:font typeface="幼圆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AEB3D9"/>
    <a:srgbClr val="D9DEF2"/>
    <a:srgbClr val="6878B4"/>
    <a:srgbClr val="FF9933"/>
    <a:srgbClr val="009900"/>
    <a:srgbClr val="AFF2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16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43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190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44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22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314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490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80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41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92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60338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832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60517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077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18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79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015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252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58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982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834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1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6385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3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80354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9574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5937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2563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02749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26677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8418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06108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32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52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3240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8710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2003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807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33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76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7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35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65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回顾与整理 节约水资源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041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25297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0" r:id="rId20"/>
    <p:sldLayoutId id="2147483781" r:id="rId21"/>
    <p:sldLayoutId id="2147483782" r:id="rId22"/>
    <p:sldLayoutId id="2147483783" r:id="rId23"/>
    <p:sldLayoutId id="2147483784" r:id="rId24"/>
    <p:sldLayoutId id="2147483785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2.xml"/><Relationship Id="rId4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slide" Target="slide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4669837" y="3886050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2278581" y="3886050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4674700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29799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73523" y="1435155"/>
            <a:ext cx="4386458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节约水资源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320317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情境导入</a:t>
            </a:r>
          </a:p>
        </p:txBody>
      </p:sp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4735265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活动探究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4721962" y="381552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课外活动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5" action="ppaction://hlinksldjump"/>
          </p:cNvPr>
          <p:cNvSpPr/>
          <p:nvPr/>
        </p:nvSpPr>
        <p:spPr>
          <a:xfrm>
            <a:off x="2259751" y="3782760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atin typeface="+mj-ea"/>
                <a:ea typeface="+mj-ea"/>
              </a:rPr>
              <a:t>扩展延伸</a:t>
            </a:r>
            <a:endParaRPr lang="zh-CN" altLang="en-US" sz="2800" b="1" dirty="0">
              <a:latin typeface="+mj-ea"/>
              <a:ea typeface="+mj-ea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78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84A5CFD7-DF72-4316-B202-1444496CB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42404"/>
            <a:ext cx="642029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阅读家庭节水明细账。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3D6F87A-347B-4D8C-ABF8-9E5687FB339D}"/>
              </a:ext>
            </a:extLst>
          </p:cNvPr>
          <p:cNvGrpSpPr/>
          <p:nvPr/>
        </p:nvGrpSpPr>
        <p:grpSpPr>
          <a:xfrm>
            <a:off x="1175632" y="987574"/>
            <a:ext cx="6924760" cy="3595232"/>
            <a:chOff x="1073250" y="1072416"/>
            <a:chExt cx="6823921" cy="383838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807773B7-24F3-46E8-AFAF-74D137BBA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211" y="1072416"/>
              <a:ext cx="6781960" cy="2332335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BFC2C3A3-6120-4F6A-B3C0-5085F2DEC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3250" y="3512076"/>
              <a:ext cx="6819900" cy="1398721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476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6">
            <a:extLst>
              <a:ext uri="{FF2B5EF4-FFF2-40B4-BE49-F238E27FC236}">
                <a16:creationId xmlns:a16="http://schemas.microsoft.com/office/drawing/2014/main" xmlns="" id="{2C0FD52F-3AE3-427D-A91F-8F7E53E95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11510"/>
            <a:ext cx="84969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根据上面的资料，自己是出数学问题，并解答。</a:t>
            </a:r>
          </a:p>
        </p:txBody>
      </p:sp>
      <p:sp>
        <p:nvSpPr>
          <p:cNvPr id="13" name="对话气泡: 圆角矩形 12">
            <a:extLst>
              <a:ext uri="{FF2B5EF4-FFF2-40B4-BE49-F238E27FC236}">
                <a16:creationId xmlns:a16="http://schemas.microsoft.com/office/drawing/2014/main" xmlns="" id="{8227A381-2ED9-4D24-AE25-EAF9F286D3B5}"/>
              </a:ext>
            </a:extLst>
          </p:cNvPr>
          <p:cNvSpPr/>
          <p:nvPr/>
        </p:nvSpPr>
        <p:spPr>
          <a:xfrm>
            <a:off x="1115616" y="1059582"/>
            <a:ext cx="6840760" cy="1404000"/>
          </a:xfrm>
          <a:prstGeom prst="wedgeRoundRectCallout">
            <a:avLst>
              <a:gd name="adj1" fmla="val -49282"/>
              <a:gd name="adj2" fmla="val -2597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问题：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如果每天洗碗在盆中清洗，然后漂净，一个星期后可以节省多少水？节省的水够维持几个人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天的人体需要？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280A4C95-4FF6-4AEE-9220-AEFB43AE4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0631" y="2643758"/>
            <a:ext cx="24993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95×7=665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9B5D75CD-DF3E-4823-B5F7-383B773B0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944" y="2651595"/>
            <a:ext cx="24993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毫升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B2386C9C-80FB-4EF9-B546-18A1B898F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0631" y="3183470"/>
            <a:ext cx="33634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665÷1.5≈443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（人）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15A0B8AA-DE74-45E5-9BAD-CCDFC44B9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859" y="3756977"/>
            <a:ext cx="69895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答：一个星期后可以节省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665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升水，节省的水够维持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443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个人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天的人体需要。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071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F1FF3FD-C0B2-4791-8B4D-E8E5E51C9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710" y="866750"/>
            <a:ext cx="7124666" cy="35052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扩展延伸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532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B59D2EB1-266D-491D-B7E8-7E56DB7DB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872" y="339502"/>
            <a:ext cx="28803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兔博士网站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59BAE75-D2C3-49C9-AA88-F43F5026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76858"/>
            <a:ext cx="7343775" cy="34671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025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4AFA760-4BD8-4B47-A76B-BCCAA716A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651" y="843558"/>
            <a:ext cx="6943725" cy="378142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B59D2EB1-266D-491D-B7E8-7E56DB7DB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864" y="330791"/>
            <a:ext cx="28803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兔博士网站</a:t>
            </a:r>
          </a:p>
        </p:txBody>
      </p:sp>
    </p:spTree>
    <p:extLst>
      <p:ext uri="{BB962C8B-B14F-4D97-AF65-F5344CB8AC3E}">
        <p14:creationId xmlns:p14="http://schemas.microsoft.com/office/powerpoint/2010/main" val="409788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721024" y="1779662"/>
            <a:ext cx="429924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做一份保护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水资源</a:t>
            </a:r>
            <a:endParaRPr lang="en-US" altLang="zh-CN" sz="32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合理化建议。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课外活动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5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860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E8276B4-6F7B-4F9A-9A17-1987AEB0C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399" y="1707654"/>
            <a:ext cx="1266825" cy="1219200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846460"/>
            <a:ext cx="799288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一个没有拧紧的水龙头，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个月会浪费多少水，往往引不起人们的重视。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CA99513-F87B-49C5-89BA-12DE9712F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140" y="2196293"/>
            <a:ext cx="2276475" cy="1238250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5188BAAC-8B1D-4DEA-BEA8-6A1A08A40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3749624"/>
            <a:ext cx="767956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这样一个漏水的水龙头，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个月会浪费多少水？</a:t>
            </a:r>
          </a:p>
        </p:txBody>
      </p:sp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693DE108-CD58-4924-BA71-AE7C2733957A}"/>
              </a:ext>
            </a:extLst>
          </p:cNvPr>
          <p:cNvSpPr/>
          <p:nvPr/>
        </p:nvSpPr>
        <p:spPr>
          <a:xfrm>
            <a:off x="3347864" y="3039443"/>
            <a:ext cx="2520280" cy="589249"/>
          </a:xfrm>
          <a:prstGeom prst="wedgeRoundRectCallout">
            <a:avLst>
              <a:gd name="adj1" fmla="val -50576"/>
              <a:gd name="adj2" fmla="val -76264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水龙头在滴水</a:t>
            </a:r>
          </a:p>
        </p:txBody>
      </p:sp>
      <p:sp>
        <p:nvSpPr>
          <p:cNvPr id="18" name="对话气泡: 圆角矩形 17">
            <a:extLst>
              <a:ext uri="{FF2B5EF4-FFF2-40B4-BE49-F238E27FC236}">
                <a16:creationId xmlns:a16="http://schemas.microsoft.com/office/drawing/2014/main" xmlns="" id="{716FE234-1CF8-4DFC-A62B-9F80E11B4DDE}"/>
              </a:ext>
            </a:extLst>
          </p:cNvPr>
          <p:cNvSpPr/>
          <p:nvPr/>
        </p:nvSpPr>
        <p:spPr>
          <a:xfrm>
            <a:off x="5168779" y="1952625"/>
            <a:ext cx="2026392" cy="589249"/>
          </a:xfrm>
          <a:prstGeom prst="wedgeRoundRectCallout">
            <a:avLst>
              <a:gd name="adj1" fmla="val -59895"/>
              <a:gd name="adj2" fmla="val 3013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水表没有动</a:t>
            </a:r>
          </a:p>
        </p:txBody>
      </p:sp>
      <p:sp>
        <p:nvSpPr>
          <p:cNvPr id="2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052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896" y="474807"/>
            <a:ext cx="19731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活动一：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987574"/>
            <a:ext cx="78488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估测一个没拧紧的水龙头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分钟内的漏水量。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50533CC9-4C34-4E93-B1C1-633A7699F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194" y="1635646"/>
            <a:ext cx="1764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实验名称：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439BDFA1-CF6B-40A8-9456-3A2112634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194" y="2293565"/>
            <a:ext cx="1764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实验目的：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BE706504-6FC8-47A4-BF82-C7CA41A4C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604" y="3626399"/>
            <a:ext cx="1764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实验器材：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9C457ABB-53D0-47FB-B58D-42FDA3D7D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1257" y="1661847"/>
            <a:ext cx="24273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测量流失的水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0E22F324-64EB-4D82-BAF7-9437CEB6B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293" y="2292937"/>
            <a:ext cx="585886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测量一个漏水的纸杯在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分钟内漏的水量，并以此为依据估测一个没拧紧的水龙头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个月将会浪费多少水。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F39ADEE8-1AF3-48CE-867E-0F676B3F6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293" y="3626399"/>
            <a:ext cx="58588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一个纸杯、一颗细钉子、一个量筒、一只秒表。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活动探究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650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7DBCDB6-7171-4371-B86A-C36C1AE5E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771550"/>
            <a:ext cx="3216814" cy="2002906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A170D84B-0670-4B11-8DCB-8BA4D6150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483518"/>
            <a:ext cx="34921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（一）实验开始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0D3075F3-216E-42C2-A4FB-34F7C0994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954" y="1312132"/>
            <a:ext cx="48051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）用钉子在纸杯底部戳一个小孔，并用手指堵住小孔。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6C0273E7-BEB2-45DC-AC9A-B206EA934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73" y="2243843"/>
            <a:ext cx="463628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）往纸杯里注水，并把纸杯放在量筒上方。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FC294553-C479-4FEF-960F-BBF6B3D04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02" y="3215770"/>
            <a:ext cx="85273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）放开堵住小孔的手指，让水漏进量筒，同时开始计时。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4B23D4E5-4D23-4239-9832-741F385BD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02" y="3858450"/>
            <a:ext cx="85273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秒的时间间隔记录水的流出量，直到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分钟结束。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17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0A643538-4D3E-490D-BD09-5DEB141E1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83518"/>
            <a:ext cx="34337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边实验，边记录。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5C350F73-6333-43F9-BA24-859CFA5DD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047997"/>
              </p:ext>
            </p:extLst>
          </p:nvPr>
        </p:nvGraphicFramePr>
        <p:xfrm>
          <a:off x="1115211" y="1824085"/>
          <a:ext cx="705678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125521312"/>
                    </a:ext>
                  </a:extLst>
                </a:gridCol>
                <a:gridCol w="876097">
                  <a:extLst>
                    <a:ext uri="{9D8B030D-6E8A-4147-A177-3AD203B41FA5}">
                      <a16:colId xmlns:a16="http://schemas.microsoft.com/office/drawing/2014/main" xmlns="" val="1875635716"/>
                    </a:ext>
                  </a:extLst>
                </a:gridCol>
                <a:gridCol w="876097">
                  <a:extLst>
                    <a:ext uri="{9D8B030D-6E8A-4147-A177-3AD203B41FA5}">
                      <a16:colId xmlns:a16="http://schemas.microsoft.com/office/drawing/2014/main" xmlns="" val="3962196216"/>
                    </a:ext>
                  </a:extLst>
                </a:gridCol>
                <a:gridCol w="876097">
                  <a:extLst>
                    <a:ext uri="{9D8B030D-6E8A-4147-A177-3AD203B41FA5}">
                      <a16:colId xmlns:a16="http://schemas.microsoft.com/office/drawing/2014/main" xmlns="" val="87589817"/>
                    </a:ext>
                  </a:extLst>
                </a:gridCol>
                <a:gridCol w="876097">
                  <a:extLst>
                    <a:ext uri="{9D8B030D-6E8A-4147-A177-3AD203B41FA5}">
                      <a16:colId xmlns:a16="http://schemas.microsoft.com/office/drawing/2014/main" xmlns="" val="2636385398"/>
                    </a:ext>
                  </a:extLst>
                </a:gridCol>
                <a:gridCol w="876097">
                  <a:extLst>
                    <a:ext uri="{9D8B030D-6E8A-4147-A177-3AD203B41FA5}">
                      <a16:colId xmlns:a16="http://schemas.microsoft.com/office/drawing/2014/main" xmlns="" val="450749043"/>
                    </a:ext>
                  </a:extLst>
                </a:gridCol>
                <a:gridCol w="876097">
                  <a:extLst>
                    <a:ext uri="{9D8B030D-6E8A-4147-A177-3AD203B41FA5}">
                      <a16:colId xmlns:a16="http://schemas.microsoft.com/office/drawing/2014/main" xmlns="" val="2401729625"/>
                    </a:ext>
                  </a:extLst>
                </a:gridCol>
              </a:tblGrid>
              <a:tr h="31695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时间（秒）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3959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漏水量（毫升）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1134996"/>
                  </a:ext>
                </a:extLst>
              </a:tr>
            </a:tbl>
          </a:graphicData>
        </a:graphic>
      </p:graphicFrame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E5E666D9-A98A-4225-9895-EFF3D4EAB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1173981"/>
            <a:ext cx="71287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实验记录    报告人：（      ）日期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       ）</a:t>
            </a: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05123CF-9DB0-43A5-A14C-9ACB05A2B766}"/>
              </a:ext>
            </a:extLst>
          </p:cNvPr>
          <p:cNvSpPr txBox="1"/>
          <p:nvPr/>
        </p:nvSpPr>
        <p:spPr>
          <a:xfrm>
            <a:off x="3059832" y="2153142"/>
            <a:ext cx="634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98B9DEA-E946-41E6-A97E-232AB4B262FD}"/>
              </a:ext>
            </a:extLst>
          </p:cNvPr>
          <p:cNvSpPr txBox="1"/>
          <p:nvPr/>
        </p:nvSpPr>
        <p:spPr>
          <a:xfrm>
            <a:off x="3992878" y="2160575"/>
            <a:ext cx="634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FF887A4-6BBE-4EFA-AADD-4F5AEAE01004}"/>
              </a:ext>
            </a:extLst>
          </p:cNvPr>
          <p:cNvSpPr txBox="1"/>
          <p:nvPr/>
        </p:nvSpPr>
        <p:spPr>
          <a:xfrm>
            <a:off x="4765395" y="2162419"/>
            <a:ext cx="806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16.5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3FA4F1C-7C9E-404E-879F-39970499CC0B}"/>
              </a:ext>
            </a:extLst>
          </p:cNvPr>
          <p:cNvSpPr txBox="1"/>
          <p:nvPr/>
        </p:nvSpPr>
        <p:spPr>
          <a:xfrm>
            <a:off x="5765277" y="2161950"/>
            <a:ext cx="806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C2BC3D6-5D90-4713-AF59-CA32F67A4171}"/>
              </a:ext>
            </a:extLst>
          </p:cNvPr>
          <p:cNvSpPr txBox="1"/>
          <p:nvPr/>
        </p:nvSpPr>
        <p:spPr>
          <a:xfrm>
            <a:off x="6537794" y="2171640"/>
            <a:ext cx="806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27.5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1730C72-1B2B-4754-A60F-360CBC9B1F39}"/>
              </a:ext>
            </a:extLst>
          </p:cNvPr>
          <p:cNvSpPr txBox="1"/>
          <p:nvPr/>
        </p:nvSpPr>
        <p:spPr>
          <a:xfrm>
            <a:off x="7536242" y="2160575"/>
            <a:ext cx="806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xmlns="" id="{9D7ABD8C-70CB-477D-835D-25F154ABF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01035"/>
            <a:ext cx="977383" cy="125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对话气泡: 圆角矩形 30">
            <a:extLst>
              <a:ext uri="{FF2B5EF4-FFF2-40B4-BE49-F238E27FC236}">
                <a16:creationId xmlns:a16="http://schemas.microsoft.com/office/drawing/2014/main" xmlns="" id="{1FD6A145-DA21-482C-B548-5853EE98BBC4}"/>
              </a:ext>
            </a:extLst>
          </p:cNvPr>
          <p:cNvSpPr/>
          <p:nvPr/>
        </p:nvSpPr>
        <p:spPr>
          <a:xfrm>
            <a:off x="1475656" y="3147814"/>
            <a:ext cx="5163820" cy="828000"/>
          </a:xfrm>
          <a:prstGeom prst="wedgeRoundRectCallout">
            <a:avLst>
              <a:gd name="adj1" fmla="val 58769"/>
              <a:gd name="adj2" fmla="val -22505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分钟的漏水量是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毫升，即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0.033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升。相当于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瓶滴眼液的量。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669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2E06E5E8-FCFD-46E7-AD73-82B4B6F4B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536362"/>
            <a:ext cx="74658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（二）根据实验数据，完成下面的统计图。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B218078-26F6-4D38-A094-02C466C8D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802" y="1131590"/>
            <a:ext cx="5543550" cy="260985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03F8907-6AA4-4B9C-9817-125BB418486F}"/>
              </a:ext>
            </a:extLst>
          </p:cNvPr>
          <p:cNvSpPr txBox="1"/>
          <p:nvPr/>
        </p:nvSpPr>
        <p:spPr>
          <a:xfrm>
            <a:off x="1840889" y="2865764"/>
            <a:ext cx="46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8134F6B-0A7E-4D75-823A-B9639CE8A38B}"/>
              </a:ext>
            </a:extLst>
          </p:cNvPr>
          <p:cNvSpPr txBox="1"/>
          <p:nvPr/>
        </p:nvSpPr>
        <p:spPr>
          <a:xfrm>
            <a:off x="1840889" y="2441233"/>
            <a:ext cx="46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1509C84-D110-43BC-AA5E-1C33A1A6DC8D}"/>
              </a:ext>
            </a:extLst>
          </p:cNvPr>
          <p:cNvSpPr txBox="1"/>
          <p:nvPr/>
        </p:nvSpPr>
        <p:spPr>
          <a:xfrm>
            <a:off x="1840889" y="2028320"/>
            <a:ext cx="46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7AD1F76-5F50-4B52-B028-C4962E2E7449}"/>
              </a:ext>
            </a:extLst>
          </p:cNvPr>
          <p:cNvSpPr txBox="1"/>
          <p:nvPr/>
        </p:nvSpPr>
        <p:spPr>
          <a:xfrm>
            <a:off x="1840889" y="1615407"/>
            <a:ext cx="46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44F4EC6-03BF-4EEF-9944-A3857A21D5C2}"/>
              </a:ext>
            </a:extLst>
          </p:cNvPr>
          <p:cNvSpPr txBox="1"/>
          <p:nvPr/>
        </p:nvSpPr>
        <p:spPr>
          <a:xfrm>
            <a:off x="1840889" y="1222439"/>
            <a:ext cx="46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83257184-C7DC-4149-8AF7-061254847F32}"/>
              </a:ext>
            </a:extLst>
          </p:cNvPr>
          <p:cNvSpPr/>
          <p:nvPr/>
        </p:nvSpPr>
        <p:spPr>
          <a:xfrm>
            <a:off x="2947026" y="3218931"/>
            <a:ext cx="93886" cy="938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2FBB71D-EC60-47DD-B4C5-55AFF9F8000C}"/>
              </a:ext>
            </a:extLst>
          </p:cNvPr>
          <p:cNvSpPr txBox="1"/>
          <p:nvPr/>
        </p:nvSpPr>
        <p:spPr>
          <a:xfrm>
            <a:off x="2628298" y="2866216"/>
            <a:ext cx="602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5.5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BE17A92-28AF-446A-BE1A-4E849CC7BE8C}"/>
              </a:ext>
            </a:extLst>
          </p:cNvPr>
          <p:cNvSpPr txBox="1"/>
          <p:nvPr/>
        </p:nvSpPr>
        <p:spPr>
          <a:xfrm>
            <a:off x="3525722" y="2634418"/>
            <a:ext cx="602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932F5C34-8698-4162-B12F-B189386CE332}"/>
              </a:ext>
            </a:extLst>
          </p:cNvPr>
          <p:cNvSpPr/>
          <p:nvPr/>
        </p:nvSpPr>
        <p:spPr>
          <a:xfrm>
            <a:off x="3709812" y="3002139"/>
            <a:ext cx="93886" cy="938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373645B3-123B-4FA6-813A-3B3E7FCDCAFE}"/>
              </a:ext>
            </a:extLst>
          </p:cNvPr>
          <p:cNvSpPr/>
          <p:nvPr/>
        </p:nvSpPr>
        <p:spPr>
          <a:xfrm>
            <a:off x="4429050" y="2771878"/>
            <a:ext cx="93886" cy="938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0C4931D9-41C4-4965-8D9C-4A037600C2C9}"/>
              </a:ext>
            </a:extLst>
          </p:cNvPr>
          <p:cNvSpPr/>
          <p:nvPr/>
        </p:nvSpPr>
        <p:spPr>
          <a:xfrm>
            <a:off x="5201042" y="2537354"/>
            <a:ext cx="93886" cy="938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F09785FB-6391-4028-8F60-B7D4D54231E1}"/>
              </a:ext>
            </a:extLst>
          </p:cNvPr>
          <p:cNvSpPr/>
          <p:nvPr/>
        </p:nvSpPr>
        <p:spPr>
          <a:xfrm>
            <a:off x="5941218" y="2328039"/>
            <a:ext cx="93886" cy="938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D53D5B9E-73E1-4987-B51A-6B84D577F74A}"/>
              </a:ext>
            </a:extLst>
          </p:cNvPr>
          <p:cNvSpPr/>
          <p:nvPr/>
        </p:nvSpPr>
        <p:spPr>
          <a:xfrm>
            <a:off x="6681394" y="2114393"/>
            <a:ext cx="93886" cy="938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B35D12F1-7540-4618-A4FD-9C738F2166BC}"/>
              </a:ext>
            </a:extLst>
          </p:cNvPr>
          <p:cNvCxnSpPr>
            <a:cxnSpLocks/>
          </p:cNvCxnSpPr>
          <p:nvPr/>
        </p:nvCxnSpPr>
        <p:spPr>
          <a:xfrm flipV="1">
            <a:off x="2253793" y="2144544"/>
            <a:ext cx="4521487" cy="13521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2CB73E1F-B35C-4CD2-988B-3EDD311F8A80}"/>
              </a:ext>
            </a:extLst>
          </p:cNvPr>
          <p:cNvSpPr txBox="1"/>
          <p:nvPr/>
        </p:nvSpPr>
        <p:spPr>
          <a:xfrm>
            <a:off x="4083589" y="2418711"/>
            <a:ext cx="780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16.5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0F515BB3-62EF-4681-9680-E241F2774D7B}"/>
              </a:ext>
            </a:extLst>
          </p:cNvPr>
          <p:cNvSpPr txBox="1"/>
          <p:nvPr/>
        </p:nvSpPr>
        <p:spPr>
          <a:xfrm>
            <a:off x="4944836" y="2175505"/>
            <a:ext cx="780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39642F8B-169B-480D-9A09-92ABB4A3DD7E}"/>
              </a:ext>
            </a:extLst>
          </p:cNvPr>
          <p:cNvSpPr txBox="1"/>
          <p:nvPr/>
        </p:nvSpPr>
        <p:spPr>
          <a:xfrm>
            <a:off x="5615254" y="1970323"/>
            <a:ext cx="780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27.5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0A8EA1F4-2152-4327-AB68-CEBBAE2890F9}"/>
              </a:ext>
            </a:extLst>
          </p:cNvPr>
          <p:cNvSpPr txBox="1"/>
          <p:nvPr/>
        </p:nvSpPr>
        <p:spPr>
          <a:xfrm>
            <a:off x="6445274" y="1728453"/>
            <a:ext cx="780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8" name="Picture 3">
            <a:extLst>
              <a:ext uri="{FF2B5EF4-FFF2-40B4-BE49-F238E27FC236}">
                <a16:creationId xmlns:a16="http://schemas.microsoft.com/office/drawing/2014/main" xmlns="" id="{FF9B449E-1A9E-43CA-BAEC-C9C76B29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1360" y="3490478"/>
            <a:ext cx="922328" cy="99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对话气泡: 圆角矩形 38">
            <a:extLst>
              <a:ext uri="{FF2B5EF4-FFF2-40B4-BE49-F238E27FC236}">
                <a16:creationId xmlns:a16="http://schemas.microsoft.com/office/drawing/2014/main" xmlns="" id="{8F117575-6EBC-4AC5-B23C-A39E514AEDFA}"/>
              </a:ext>
            </a:extLst>
          </p:cNvPr>
          <p:cNvSpPr/>
          <p:nvPr/>
        </p:nvSpPr>
        <p:spPr>
          <a:xfrm>
            <a:off x="1763688" y="3930932"/>
            <a:ext cx="5921223" cy="440715"/>
          </a:xfrm>
          <a:prstGeom prst="wedgeRoundRectCallout">
            <a:avLst>
              <a:gd name="adj1" fmla="val -52538"/>
              <a:gd name="adj2" fmla="val -44216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图像成一条直线。漏水量与时间成正比例。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903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/>
      <p:bldP spid="23" grpId="0"/>
      <p:bldP spid="24" grpId="0" animBg="1"/>
      <p:bldP spid="26" grpId="0" animBg="1"/>
      <p:bldP spid="27" grpId="0" animBg="1"/>
      <p:bldP spid="28" grpId="0" animBg="1"/>
      <p:bldP spid="29" grpId="0" animBg="1"/>
      <p:bldP spid="34" grpId="0"/>
      <p:bldP spid="35" grpId="0"/>
      <p:bldP spid="36" grpId="0"/>
      <p:bldP spid="37" grpId="0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id="{63BBA43B-22C1-4D52-BF0E-A7B0C0F7A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387926"/>
              </p:ext>
            </p:extLst>
          </p:nvPr>
        </p:nvGraphicFramePr>
        <p:xfrm>
          <a:off x="1006949" y="2931790"/>
          <a:ext cx="705678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1388">
                  <a:extLst>
                    <a:ext uri="{9D8B030D-6E8A-4147-A177-3AD203B41FA5}">
                      <a16:colId xmlns:a16="http://schemas.microsoft.com/office/drawing/2014/main" xmlns="" val="2125521312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1875635716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3962196216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87589817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2636385398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450749043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2401729625"/>
                    </a:ext>
                  </a:extLst>
                </a:gridCol>
                <a:gridCol w="779342">
                  <a:extLst>
                    <a:ext uri="{9D8B030D-6E8A-4147-A177-3AD203B41FA5}">
                      <a16:colId xmlns:a16="http://schemas.microsoft.com/office/drawing/2014/main" xmlns="" val="3076072666"/>
                    </a:ext>
                  </a:extLst>
                </a:gridCol>
              </a:tblGrid>
              <a:tr h="31695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时间（小时）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16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24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3959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漏水量（升）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1.98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1134996"/>
                  </a:ext>
                </a:extLst>
              </a:tr>
            </a:tbl>
          </a:graphicData>
        </a:graphic>
      </p:graphicFrame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AD138ABB-120A-4BE6-BEFD-15AA7974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2283718"/>
            <a:ext cx="68340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根据实验结果推算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天将浪费多少水？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8038471-4B7D-4A18-8DCC-C80663853F8F}"/>
              </a:ext>
            </a:extLst>
          </p:cNvPr>
          <p:cNvSpPr txBox="1"/>
          <p:nvPr/>
        </p:nvSpPr>
        <p:spPr>
          <a:xfrm>
            <a:off x="3451366" y="3281595"/>
            <a:ext cx="758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7.92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059CE68-282D-48A3-AE19-C825ABE3D567}"/>
              </a:ext>
            </a:extLst>
          </p:cNvPr>
          <p:cNvSpPr txBox="1"/>
          <p:nvPr/>
        </p:nvSpPr>
        <p:spPr>
          <a:xfrm>
            <a:off x="4093743" y="3281595"/>
            <a:ext cx="911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15.94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5EF50CF-C645-4776-BA01-CCEC0D8E4599}"/>
              </a:ext>
            </a:extLst>
          </p:cNvPr>
          <p:cNvSpPr txBox="1"/>
          <p:nvPr/>
        </p:nvSpPr>
        <p:spPr>
          <a:xfrm>
            <a:off x="4973395" y="3268280"/>
            <a:ext cx="911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23.76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443678F-FD45-4FC2-AC13-D4492A06E864}"/>
              </a:ext>
            </a:extLst>
          </p:cNvPr>
          <p:cNvSpPr txBox="1"/>
          <p:nvPr/>
        </p:nvSpPr>
        <p:spPr>
          <a:xfrm>
            <a:off x="5714958" y="3280715"/>
            <a:ext cx="911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31.68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6A4E241-6EED-4C95-BB90-9521CB9B574D}"/>
              </a:ext>
            </a:extLst>
          </p:cNvPr>
          <p:cNvSpPr txBox="1"/>
          <p:nvPr/>
        </p:nvSpPr>
        <p:spPr>
          <a:xfrm>
            <a:off x="6583209" y="3284525"/>
            <a:ext cx="911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39.6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5768DA4-76E2-4491-BF0F-1844482D2BA6}"/>
              </a:ext>
            </a:extLst>
          </p:cNvPr>
          <p:cNvSpPr txBox="1"/>
          <p:nvPr/>
        </p:nvSpPr>
        <p:spPr>
          <a:xfrm>
            <a:off x="7241926" y="3268280"/>
            <a:ext cx="911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47.52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xmlns="" id="{EBDDE1BE-BDD1-4138-BFF2-F8F91F562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555526"/>
            <a:ext cx="420901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（三）实验结果与估算。</a:t>
            </a: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xmlns="" id="{F0FA862A-7041-4E57-A3F3-2019D7D9E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902" y="987574"/>
            <a:ext cx="47331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分钟将浪费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毫升的水。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xmlns="" id="{212E3085-F8FD-42AE-83EB-F4C0E78C3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902" y="1419622"/>
            <a:ext cx="72663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）如果水龙头以相同的速度漏水，那么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小时会浪费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33×60=1980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毫升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=1.98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升。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Rectangle 2">
            <a:extLst>
              <a:ext uri="{FF2B5EF4-FFF2-40B4-BE49-F238E27FC236}">
                <a16:creationId xmlns:a16="http://schemas.microsoft.com/office/drawing/2014/main" xmlns="" id="{76C8A250-F28D-455E-AA54-0D414D7C2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3770316"/>
            <a:ext cx="72663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周浪费的水量：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47.52×7=332.64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xmlns="" id="{293B380E-D465-40DD-A54C-FAA87F5DD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2700" y="4155926"/>
            <a:ext cx="68170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月浪费的水量：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47.52×30=1425.6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=1.4256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398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>
            <a:extLst>
              <a:ext uri="{FF2B5EF4-FFF2-40B4-BE49-F238E27FC236}">
                <a16:creationId xmlns:a16="http://schemas.microsoft.com/office/drawing/2014/main" xmlns="" id="{6CC39A55-523B-40EF-9131-2484CC8C6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1320" y="3378993"/>
            <a:ext cx="922328" cy="99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14699DFF-8947-43C2-863E-1E93395CA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547" y="483518"/>
            <a:ext cx="820861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（四）算一算：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个月浪费掉的水够维持几个人一天的人体需要？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71E545B-E0F2-4F08-B7DF-C0A635C8C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419622"/>
            <a:ext cx="3002881" cy="202255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94705A2-E22B-4FB5-8F6B-9B4C68075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294" y="1521234"/>
            <a:ext cx="3553106" cy="1727820"/>
          </a:xfrm>
          <a:prstGeom prst="rect">
            <a:avLst/>
          </a:prstGeom>
        </p:spPr>
      </p:pic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xmlns="" id="{70B2A74F-B0FF-4C26-80D6-4DBC0D0C8700}"/>
              </a:ext>
            </a:extLst>
          </p:cNvPr>
          <p:cNvSpPr/>
          <p:nvPr/>
        </p:nvSpPr>
        <p:spPr>
          <a:xfrm>
            <a:off x="1475656" y="3795886"/>
            <a:ext cx="6433426" cy="440715"/>
          </a:xfrm>
          <a:prstGeom prst="wedgeRoundRectCallout">
            <a:avLst>
              <a:gd name="adj1" fmla="val -52538"/>
              <a:gd name="adj2" fmla="val -4421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浪费的水量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一个人每天应该的饮水量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人数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758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话气泡: 圆角矩形 11">
            <a:extLst>
              <a:ext uri="{FF2B5EF4-FFF2-40B4-BE49-F238E27FC236}">
                <a16:creationId xmlns:a16="http://schemas.microsoft.com/office/drawing/2014/main" xmlns="" id="{85812D31-8D6E-4B27-AF7D-31B09D95B76B}"/>
              </a:ext>
            </a:extLst>
          </p:cNvPr>
          <p:cNvSpPr/>
          <p:nvPr/>
        </p:nvSpPr>
        <p:spPr>
          <a:xfrm>
            <a:off x="2678463" y="1448929"/>
            <a:ext cx="3837753" cy="440715"/>
          </a:xfrm>
          <a:prstGeom prst="wedgeRoundRectCallout">
            <a:avLst>
              <a:gd name="adj1" fmla="val -49282"/>
              <a:gd name="adj2" fmla="val -2597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毫升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=1.5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</a:p>
        </p:txBody>
      </p:sp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B023A540-DD6D-422A-8286-4D1318E3D3F3}"/>
              </a:ext>
            </a:extLst>
          </p:cNvPr>
          <p:cNvSpPr/>
          <p:nvPr/>
        </p:nvSpPr>
        <p:spPr>
          <a:xfrm>
            <a:off x="2678463" y="1987019"/>
            <a:ext cx="3837753" cy="440715"/>
          </a:xfrm>
          <a:prstGeom prst="wedgeRoundRectCallout">
            <a:avLst>
              <a:gd name="adj1" fmla="val -49658"/>
              <a:gd name="adj2" fmla="val -2369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1425.6÷1.5≈950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（人）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55B30295-64A6-47E5-84B8-659E645FE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2571750"/>
            <a:ext cx="76092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个月浪费掉的水够维持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950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个人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天的人体需要。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xmlns="" id="{3F9766BB-CDCD-48DC-9745-031D91144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009" y="3261075"/>
            <a:ext cx="977383" cy="125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对话气泡: 圆角矩形 17">
            <a:extLst>
              <a:ext uri="{FF2B5EF4-FFF2-40B4-BE49-F238E27FC236}">
                <a16:creationId xmlns:a16="http://schemas.microsoft.com/office/drawing/2014/main" xmlns="" id="{6A5364B9-C45D-408E-BB50-72BCAC6FD9DD}"/>
              </a:ext>
            </a:extLst>
          </p:cNvPr>
          <p:cNvSpPr/>
          <p:nvPr/>
        </p:nvSpPr>
        <p:spPr>
          <a:xfrm>
            <a:off x="1208380" y="3219950"/>
            <a:ext cx="5955908" cy="1152000"/>
          </a:xfrm>
          <a:prstGeom prst="wedgeRoundRectCallout">
            <a:avLst>
              <a:gd name="adj1" fmla="val 52504"/>
              <a:gd name="adj2" fmla="val 8483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实验让我明白了积少成多的道理。看似不经意的一滴水在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个月后可以维持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950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个人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天的人体需要，所以我们要珍惜水资源。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14699DFF-8947-43C2-863E-1E93395CA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547" y="483518"/>
            <a:ext cx="820861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（四）算一算：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个月浪费掉的水够维持几个人一天的人体需要？</a:t>
            </a:r>
          </a:p>
        </p:txBody>
      </p:sp>
    </p:spTree>
    <p:extLst>
      <p:ext uri="{BB962C8B-B14F-4D97-AF65-F5344CB8AC3E}">
        <p14:creationId xmlns:p14="http://schemas.microsoft.com/office/powerpoint/2010/main" val="236543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  <p:bldP spid="1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670</Words>
  <Application>Microsoft Office PowerPoint</Application>
  <PresentationFormat>全屏显示(16:9)</PresentationFormat>
  <Paragraphs>115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楷体</vt:lpstr>
      <vt:lpstr>黑体</vt:lpstr>
      <vt:lpstr>幼圆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2018-11-02T00:55:20Z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